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4"/>
  </p:notesMasterIdLst>
  <p:sldIdLst>
    <p:sldId id="256" r:id="rId5"/>
    <p:sldId id="258" r:id="rId6"/>
    <p:sldId id="259" r:id="rId7"/>
    <p:sldId id="260" r:id="rId8"/>
    <p:sldId id="261" r:id="rId9"/>
    <p:sldId id="262" r:id="rId10"/>
    <p:sldId id="286" r:id="rId11"/>
    <p:sldId id="287" r:id="rId12"/>
    <p:sldId id="263" r:id="rId13"/>
    <p:sldId id="297" r:id="rId14"/>
    <p:sldId id="288" r:id="rId15"/>
    <p:sldId id="289" r:id="rId16"/>
    <p:sldId id="290" r:id="rId17"/>
    <p:sldId id="291" r:id="rId18"/>
    <p:sldId id="292" r:id="rId19"/>
    <p:sldId id="265" r:id="rId20"/>
    <p:sldId id="266" r:id="rId21"/>
    <p:sldId id="298" r:id="rId22"/>
    <p:sldId id="267" r:id="rId23"/>
    <p:sldId id="264" r:id="rId24"/>
    <p:sldId id="268" r:id="rId25"/>
    <p:sldId id="293" r:id="rId26"/>
    <p:sldId id="294" r:id="rId27"/>
    <p:sldId id="269" r:id="rId28"/>
    <p:sldId id="272" r:id="rId29"/>
    <p:sldId id="273" r:id="rId30"/>
    <p:sldId id="274" r:id="rId31"/>
    <p:sldId id="283" r:id="rId32"/>
    <p:sldId id="284" r:id="rId33"/>
    <p:sldId id="285" r:id="rId34"/>
    <p:sldId id="295" r:id="rId35"/>
    <p:sldId id="270" r:id="rId36"/>
    <p:sldId id="280" r:id="rId37"/>
    <p:sldId id="271" r:id="rId38"/>
    <p:sldId id="300" r:id="rId39"/>
    <p:sldId id="299" r:id="rId40"/>
    <p:sldId id="301" r:id="rId41"/>
    <p:sldId id="276" r:id="rId42"/>
    <p:sldId id="277" r:id="rId43"/>
    <p:sldId id="278" r:id="rId44"/>
    <p:sldId id="279" r:id="rId45"/>
    <p:sldId id="281" r:id="rId46"/>
    <p:sldId id="282" r:id="rId47"/>
    <p:sldId id="302" r:id="rId48"/>
    <p:sldId id="303" r:id="rId49"/>
    <p:sldId id="304" r:id="rId50"/>
    <p:sldId id="305" r:id="rId51"/>
    <p:sldId id="306" r:id="rId52"/>
    <p:sldId id="29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CF4"/>
    <a:srgbClr val="000000"/>
    <a:srgbClr val="EC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E3C79-CC3B-4622-9B24-B561F187832D}" v="1078" dt="2019-09-12T11:59:16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6449" autoAdjust="0"/>
  </p:normalViewPr>
  <p:slideViewPr>
    <p:cSldViewPr snapToGrid="0">
      <p:cViewPr varScale="1">
        <p:scale>
          <a:sx n="75" d="100"/>
          <a:sy n="75" d="100"/>
        </p:scale>
        <p:origin x="55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an I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2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1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7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599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reestockphotos.biz/stockphoto/15595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jacksonbiebsgmzperry.deviantart.com/art/Bailarina-de-Ballet-PNG-29335123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://jacksonbiebsgmzperry.deviantart.com/art/Bailarina-de-Ballet-PNG-293351235" TargetMode="Externa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://jacksonbiebsgmzperry.deviantart.com/art/Bailarina-de-Ballet-PNG-29335123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quebellabeauty.wordpress.com/2015/01/30/natures-beautiful-gifts-seaweed/" TargetMode="External"/><Relationship Id="rId7" Type="http://schemas.openxmlformats.org/officeDocument/2006/relationships/hyperlink" Target="http://solitudesublime.blogspot.com/2012_01_01_archive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://egosumdaniel.se/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shih-tzu?utm_source=unsplash&amp;utm_medium=referral&amp;utm_content=creditCopyText" TargetMode="External"/><Relationship Id="rId4" Type="http://schemas.openxmlformats.org/officeDocument/2006/relationships/hyperlink" Target="https://unsplash.com/@edsonfotopet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Barney Lawrence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6493" y="1032918"/>
            <a:ext cx="5612039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3600" dirty="0"/>
              <a:t>DAX Explained Through Dance, Memes and Dad Jokes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F1D-399F-43A5-8CF3-2BD0B4E8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ED4B-C38C-43C2-B77C-9432032FA66F}"/>
              </a:ext>
            </a:extLst>
          </p:cNvPr>
          <p:cNvSpPr/>
          <p:nvPr/>
        </p:nvSpPr>
        <p:spPr>
          <a:xfrm>
            <a:off x="1960678" y="3113813"/>
            <a:ext cx="49167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0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C76-6C31-48F4-A85D-3590D6F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C4ECC-EDE9-47ED-8DE3-977BB846B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7" t="2214" r="1086" b="1"/>
          <a:stretch/>
        </p:blipFill>
        <p:spPr>
          <a:xfrm flipH="1">
            <a:off x="696461" y="2989566"/>
            <a:ext cx="3614959" cy="2516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69951-2FE3-4069-A0CE-CFDA0176D05F}"/>
              </a:ext>
            </a:extLst>
          </p:cNvPr>
          <p:cNvSpPr/>
          <p:nvPr/>
        </p:nvSpPr>
        <p:spPr>
          <a:xfrm>
            <a:off x="4621328" y="3310663"/>
            <a:ext cx="49167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Punchline Measure 1 = 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VALUES(Jokes[Punchline])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5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CB0-E79D-4298-9424-EA65B9EB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1545AF-ED63-48D0-9814-ED72E956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21" y="2705130"/>
            <a:ext cx="3635404" cy="25538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2D112-D76F-428B-9EE4-344067326E71}"/>
              </a:ext>
            </a:extLst>
          </p:cNvPr>
          <p:cNvSpPr/>
          <p:nvPr/>
        </p:nvSpPr>
        <p:spPr>
          <a:xfrm>
            <a:off x="4609407" y="3000725"/>
            <a:ext cx="66875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Punchline Measure 2 =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COUNT(Jokes[Punchline]) = 1,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46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9-6B82-4332-BECA-E297EA0B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F1BF8-8644-4F1E-B453-E823B0380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591" y="3008894"/>
            <a:ext cx="3089458" cy="2471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89953A-0B98-47D4-96C5-9DD69B137A51}"/>
              </a:ext>
            </a:extLst>
          </p:cNvPr>
          <p:cNvSpPr/>
          <p:nvPr/>
        </p:nvSpPr>
        <p:spPr>
          <a:xfrm>
            <a:off x="4511039" y="3008894"/>
            <a:ext cx="69771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Punchline Measure 3 =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IF(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HASONEVALUE(Jokes[Punchline]),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VALUES(Jokes[Punchline]),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4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DCC3-AA2F-4251-A656-BAB0E6B7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4D283-2124-4E13-9EC5-D50E2164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6" y="2468758"/>
            <a:ext cx="3542543" cy="3673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5E3F83-50D0-4C0D-98D0-934DAD3C8B4B}"/>
              </a:ext>
            </a:extLst>
          </p:cNvPr>
          <p:cNvSpPr/>
          <p:nvPr/>
        </p:nvSpPr>
        <p:spPr>
          <a:xfrm>
            <a:off x="4624005" y="3121550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Punchline Measure 4 =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SELECTEDVALUE(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"Too Many Answers"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0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014-FD06-430D-BF26-62F04E0C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5</a:t>
            </a:r>
          </a:p>
        </p:txBody>
      </p:sp>
      <p:pic>
        <p:nvPicPr>
          <p:cNvPr id="4098" name="Picture 2" descr="Image result for marco russo alberto ferrari">
            <a:extLst>
              <a:ext uri="{FF2B5EF4-FFF2-40B4-BE49-F238E27FC236}">
                <a16:creationId xmlns:a16="http://schemas.microsoft.com/office/drawing/2014/main" id="{23FAE576-C80D-40BA-85A8-86D932AABC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3" y="2539933"/>
            <a:ext cx="3636963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B0019F-8BA7-4ED4-8E9F-B5ED81C68DDD}"/>
              </a:ext>
            </a:extLst>
          </p:cNvPr>
          <p:cNvSpPr/>
          <p:nvPr/>
        </p:nvSpPr>
        <p:spPr>
          <a:xfrm>
            <a:off x="4644043" y="313788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Punchline Measure 5 =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CONCATENATEX(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Jokes,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Jokes[Punchline],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", "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43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CD1-B588-4E86-918A-79F0D7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Context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AA2EA-7B0B-4410-B60A-724D4843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8" y="2268846"/>
            <a:ext cx="6212948" cy="41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5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639714"/>
              </p:ext>
            </p:extLst>
          </p:nvPr>
        </p:nvGraphicFramePr>
        <p:xfrm>
          <a:off x="729132" y="2303043"/>
          <a:ext cx="105536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3952702"/>
            <a:ext cx="578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SUM(Value1 x Value2)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385E8-7B74-4C33-9CAC-FE1E3A57E8A8}"/>
              </a:ext>
            </a:extLst>
          </p:cNvPr>
          <p:cNvSpPr txBox="1"/>
          <p:nvPr/>
        </p:nvSpPr>
        <p:spPr>
          <a:xfrm>
            <a:off x="4091474" y="4798625"/>
            <a:ext cx="3265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=Error</a:t>
            </a:r>
          </a:p>
        </p:txBody>
      </p:sp>
    </p:spTree>
    <p:extLst>
      <p:ext uri="{BB962C8B-B14F-4D97-AF65-F5344CB8AC3E}">
        <p14:creationId xmlns:p14="http://schemas.microsoft.com/office/powerpoint/2010/main" val="19089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0DD-A939-4266-96B2-F62ADEE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8BC8B5-ED24-4B71-B35E-C1BEA04259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9132" y="2303043"/>
          <a:ext cx="105536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9FCBDB-336D-4AB3-877E-FB3848E9A4D4}"/>
              </a:ext>
            </a:extLst>
          </p:cNvPr>
          <p:cNvSpPr txBox="1"/>
          <p:nvPr/>
        </p:nvSpPr>
        <p:spPr>
          <a:xfrm>
            <a:off x="729132" y="3952702"/>
            <a:ext cx="578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SUM(Value1) x SUM(Value2)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E936F-74AD-4690-AAC1-EC49A4D05852}"/>
              </a:ext>
            </a:extLst>
          </p:cNvPr>
          <p:cNvSpPr txBox="1"/>
          <p:nvPr/>
        </p:nvSpPr>
        <p:spPr>
          <a:xfrm>
            <a:off x="1895685" y="4555430"/>
            <a:ext cx="578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=(2 + 2 + 2) x (1 + 1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CF9B-8E79-4292-858A-95548A46F0D3}"/>
              </a:ext>
            </a:extLst>
          </p:cNvPr>
          <p:cNvSpPr txBox="1"/>
          <p:nvPr/>
        </p:nvSpPr>
        <p:spPr>
          <a:xfrm>
            <a:off x="4993404" y="5247512"/>
            <a:ext cx="202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=18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2B7111F-9ED8-402C-95C6-1BE9E85641E0}"/>
              </a:ext>
            </a:extLst>
          </p:cNvPr>
          <p:cNvSpPr/>
          <p:nvPr/>
        </p:nvSpPr>
        <p:spPr>
          <a:xfrm>
            <a:off x="4833851" y="4754936"/>
            <a:ext cx="2809702" cy="230257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7F0A-0E72-4F98-9499-0AA72DA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SUMX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4488-D68B-44AA-95F0-E5428196B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SUMX (Table, Expression)</a:t>
            </a:r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r>
              <a:rPr lang="en-US" sz="2800" b="1" dirty="0"/>
              <a:t>SUMX(</a:t>
            </a:r>
          </a:p>
          <a:p>
            <a:pPr marL="0" indent="0">
              <a:buNone/>
            </a:pPr>
            <a:r>
              <a:rPr lang="en-US" sz="2800" b="1" dirty="0"/>
              <a:t>	Dancers,</a:t>
            </a:r>
          </a:p>
          <a:p>
            <a:pPr marL="0" indent="0">
              <a:buNone/>
            </a:pPr>
            <a:r>
              <a:rPr lang="en-US" sz="2800" b="1" dirty="0"/>
              <a:t>	Dancers[Value 1]*Dancers[Value 2]</a:t>
            </a:r>
          </a:p>
          <a:p>
            <a:pPr marL="0" indent="0">
              <a:buNone/>
            </a:pP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4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C2-60A9-4F5D-9133-DD830CB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739E4-9513-4E6B-9A94-FF8AC059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55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BC2A79-113B-475D-BBF3-B47EC460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21192"/>
          <a:stretch/>
        </p:blipFill>
        <p:spPr bwMode="auto">
          <a:xfrm>
            <a:off x="-1" y="-1"/>
            <a:ext cx="12192001" cy="50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407C-5A85-40CD-9362-3ECDC00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12445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9074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</p:spTree>
    <p:extLst>
      <p:ext uri="{BB962C8B-B14F-4D97-AF65-F5344CB8AC3E}">
        <p14:creationId xmlns:p14="http://schemas.microsoft.com/office/powerpoint/2010/main" val="10596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</p:spTree>
    <p:extLst>
      <p:ext uri="{BB962C8B-B14F-4D97-AF65-F5344CB8AC3E}">
        <p14:creationId xmlns:p14="http://schemas.microsoft.com/office/powerpoint/2010/main" val="1779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4C4-276B-46E0-B7DE-8EE8F55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Dance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BBE2B-0D75-4FA4-B2E5-4621C33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869" y="2641347"/>
            <a:ext cx="711460" cy="711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6E74-27E5-4149-96F1-CD808DEB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663" y="2637165"/>
            <a:ext cx="711459" cy="71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674C6F-B1DF-472E-964B-3C9FC77D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3536359"/>
            <a:ext cx="711460" cy="711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28FE2-E2A0-4FB2-888E-4AEBD0BC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3533515"/>
            <a:ext cx="711459" cy="71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A810EE-9EB9-4F5F-B42B-124EC156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0574" y="4287175"/>
            <a:ext cx="711460" cy="7114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C29BD-CD05-4958-92A9-BF7D92E0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4285754"/>
            <a:ext cx="711459" cy="711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E410A2-839B-4F47-B4F7-88E1F10F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29360" y="4916019"/>
            <a:ext cx="711460" cy="711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030C2-1B23-4BA0-8234-ABB4A610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29127" y="5037993"/>
            <a:ext cx="711459" cy="711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9DAD9B-9587-4B7A-B134-50A0EFB6A2B6}"/>
              </a:ext>
            </a:extLst>
          </p:cNvPr>
          <p:cNvSpPr txBox="1"/>
          <p:nvPr/>
        </p:nvSpPr>
        <p:spPr>
          <a:xfrm>
            <a:off x="8515456" y="2205364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= (2 x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36B14-15A7-4D60-A07B-CE25DEA3B3EA}"/>
              </a:ext>
            </a:extLst>
          </p:cNvPr>
          <p:cNvSpPr txBox="1"/>
          <p:nvPr/>
        </p:nvSpPr>
        <p:spPr>
          <a:xfrm>
            <a:off x="8515455" y="2851695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062FB-94C4-4CDF-8C66-A8C0EA43BB11}"/>
              </a:ext>
            </a:extLst>
          </p:cNvPr>
          <p:cNvSpPr txBox="1"/>
          <p:nvPr/>
        </p:nvSpPr>
        <p:spPr>
          <a:xfrm>
            <a:off x="8515455" y="342900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+ (2 x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FD769-EEE5-4138-A176-DBFBC59092B7}"/>
              </a:ext>
            </a:extLst>
          </p:cNvPr>
          <p:cNvSpPr txBox="1"/>
          <p:nvPr/>
        </p:nvSpPr>
        <p:spPr>
          <a:xfrm>
            <a:off x="8789638" y="4486919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119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0231 C 0.00403 0.31296 -0.02813 0.37407 -0.053 0.3449 C -0.07774 0.31574 -0.14284 0.16342 -0.14779 0.02685 C -0.14427 -0.09653 -0.16485 -0.31945 -0.07357 -0.31875 C 0.01823 -0.31829 -0.01094 -0.12385 -0.00026 -0.00024 " pathEditMode="relative" rAng="0" ptsTypes="AAAAA">
                                      <p:cBhvr>
                                        <p:cTn id="6" dur="4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945 C 0.0082 0.32755 0.05481 0.37107 0.07695 0.31621 C 0.09908 0.26135 0.12656 0.07014 0.13294 -0.11018 C 0.12708 -0.20208 0.1194 -0.34213 0.04557 -0.34259 C -0.02813 -0.34328 -0.01055 -0.12546 -0.00118 -0.00277 " pathEditMode="relative" rAng="0" ptsTypes="AAAAA">
                                      <p:cBhvr>
                                        <p:cTn id="8" dur="4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1.66667E-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13 -0.09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-0.00013 -0.109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3.75E-6 -0.10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A495-3A86-4F20-BA1B-9AD8C95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F231D-492E-4AD9-B944-E6D773C8A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SUM(Dancers[Value 1])*SUM(Dancers[Value 2])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382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8CED-EB6F-409D-84EC-6426F3E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Guess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48D7-C283-492D-9A7D-D4518F48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0" y="2608049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GB" sz="6000" b="1" dirty="0"/>
              <a:t>6   (2x1 + 2x1 + 2x1)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18 (2+2+2) x (1+1+1)</a:t>
            </a:r>
          </a:p>
          <a:p>
            <a:pPr>
              <a:buFont typeface="+mj-lt"/>
              <a:buAutoNum type="alphaUcPeriod"/>
            </a:pPr>
            <a:r>
              <a:rPr lang="en-GB" sz="6000" b="1" dirty="0"/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98840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8E4F-9D99-44C0-84B3-30ED7C9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Answer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47F79-DFA5-4108-95E4-92CD3FFC892D}"/>
              </a:ext>
            </a:extLst>
          </p:cNvPr>
          <p:cNvSpPr/>
          <p:nvPr/>
        </p:nvSpPr>
        <p:spPr>
          <a:xfrm>
            <a:off x="1166234" y="2452983"/>
            <a:ext cx="2700885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6FFA3-D331-4F70-83E6-8E21272C4720}"/>
              </a:ext>
            </a:extLst>
          </p:cNvPr>
          <p:cNvSpPr/>
          <p:nvPr/>
        </p:nvSpPr>
        <p:spPr>
          <a:xfrm>
            <a:off x="437570" y="2471272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B65DE-DF4B-4B01-96D4-80CF69341BE1}"/>
              </a:ext>
            </a:extLst>
          </p:cNvPr>
          <p:cNvSpPr/>
          <p:nvPr/>
        </p:nvSpPr>
        <p:spPr>
          <a:xfrm>
            <a:off x="437569" y="2434694"/>
            <a:ext cx="4158211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54</a:t>
            </a:r>
          </a:p>
        </p:txBody>
      </p:sp>
      <p:pic>
        <p:nvPicPr>
          <p:cNvPr id="2052" name="Picture 4" descr="Illustration for article titled No, Jackie Chan Is Not Dead">
            <a:extLst>
              <a:ext uri="{FF2B5EF4-FFF2-40B4-BE49-F238E27FC236}">
                <a16:creationId xmlns:a16="http://schemas.microsoft.com/office/drawing/2014/main" id="{4D70AF7E-305E-436D-AFA4-78DEEDE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73070"/>
            <a:ext cx="4924425" cy="32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B43-9669-4AB2-9F52-35506B1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Explanation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F7FBA473-195C-4859-B8E4-9DCCAAB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51" y="2271886"/>
            <a:ext cx="8412895" cy="42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318CDA3-891D-49AB-93E8-5D8008B3B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6680" y="1974156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AA68780-81E0-4DDA-9A92-92E155A2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40468" y="3075308"/>
            <a:ext cx="2189794" cy="3636963"/>
          </a:xfrm>
        </p:spPr>
      </p:pic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D3DB6B-D7BB-40FE-B9B7-01D35F9E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913" y="2356373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B7D311A-15A7-4CBE-BAB7-0CE28CAA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4133" y="220740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B84E440-91B6-4C1D-99F6-6BF4BD4D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58466" y="3221037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242DE1A-55F8-4869-B3C0-7C654558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49223" y="288582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7923EBE-A291-4437-9272-1D32F0C90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85887" y="3208059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57E892-B699-4157-98B3-6D83E4DCF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40457" y="3145218"/>
            <a:ext cx="2189794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505781-DA82-46D8-9782-2DBEDD3A5F80}"/>
              </a:ext>
            </a:extLst>
          </p:cNvPr>
          <p:cNvSpPr/>
          <p:nvPr/>
        </p:nvSpPr>
        <p:spPr>
          <a:xfrm>
            <a:off x="250209" y="3102591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0AE26-3FA9-4D2B-9EC8-CA2A92DF27EC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28165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L -0.00026 0.00579 Z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L -0.00026 0.00555 Z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/>
      <p:bldP spid="21" grpId="0"/>
      <p:bldP spid="22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3B08C-C338-4B7C-882E-019340EF2A8F}"/>
              </a:ext>
            </a:extLst>
          </p:cNvPr>
          <p:cNvSpPr/>
          <p:nvPr/>
        </p:nvSpPr>
        <p:spPr>
          <a:xfrm>
            <a:off x="221634" y="4212708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326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3BB46-AD88-4348-8C75-00BE79F418F3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308CE-313E-4689-BF47-A6C6139F8450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39293-5C04-4E49-9C2E-9F2E04D63018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42880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L 2.08333E-6 -1.11111E-6 Z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L 1.875E-6 -3.7037E-6 Z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L 0.00026 0.00555 Z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486 C -0.00078 0.23101 0.0427 0.39907 0.06328 0.3956 C 0.08411 0.39166 0.12122 0.21157 0.12122 -0.01412 C 0.12122 -0.24098 0.09518 -0.42362 0.06328 -0.42362 C 0.03151 -0.42362 0.0056 -0.24098 -0.00052 -0.00093 L -0.00078 0.00486 Z " pathEditMode="relative" rAng="5400000" ptsTypes="A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C 3.125E-6 0.22639 0.04505 0.22477 0.06627 0.22153 C 0.08724 0.21759 0.12304 -0.03125 0.12291 -0.1662 C 0.12265 -0.30139 0.13489 -0.58935 0.06536 -0.58866 C -0.01328 -0.58541 0.00625 -0.2456 0.00026 -0.00555 L 3.125E-6 -2.22222E-6 Z " pathEditMode="relative" rAng="5400000" ptsTypes="A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L 2.70833E-6 2.22222E-6 Z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/>
      <p:bldP spid="22" grpId="0"/>
      <p:bldP spid="1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1D0C6-014C-42C2-9997-E8F0629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Dance</a:t>
            </a:r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7B4C894C-A39A-4DD7-A241-F677AB9F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" t="557" r="-1464" b="3906"/>
          <a:stretch/>
        </p:blipFill>
        <p:spPr>
          <a:xfrm>
            <a:off x="5730473" y="151707"/>
            <a:ext cx="4386711" cy="6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2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05E7D0-D03E-4771-9A99-E6F02D063DE8}"/>
              </a:ext>
            </a:extLst>
          </p:cNvPr>
          <p:cNvSpPr/>
          <p:nvPr/>
        </p:nvSpPr>
        <p:spPr>
          <a:xfrm>
            <a:off x="296660" y="5358066"/>
            <a:ext cx="6705600" cy="108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372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9215" y="5393306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(2+2+2) x (1+1+1)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BBDCC-60B4-4571-BC7A-D27E64B3622D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D75AA-99CD-4791-8848-96D74F978C4A}"/>
              </a:ext>
            </a:extLst>
          </p:cNvPr>
          <p:cNvSpPr txBox="1"/>
          <p:nvPr/>
        </p:nvSpPr>
        <p:spPr>
          <a:xfrm>
            <a:off x="8921087" y="460847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1928-0440-4385-A8DC-E728A9FB300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EFE8-0AB4-4C19-8D3F-7A29DC4CFC67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+(2+2+2) x (1+1+1)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8EEB7-A534-4450-AFF3-D8E74D8C0891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53553-B96C-4300-BAA5-44C45BE3141E}"/>
              </a:ext>
            </a:extLst>
          </p:cNvPr>
          <p:cNvSpPr txBox="1"/>
          <p:nvPr/>
        </p:nvSpPr>
        <p:spPr>
          <a:xfrm>
            <a:off x="577756" y="3498376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58119-B847-4E26-AB09-C46F384475F6}"/>
              </a:ext>
            </a:extLst>
          </p:cNvPr>
          <p:cNvSpPr txBox="1"/>
          <p:nvPr/>
        </p:nvSpPr>
        <p:spPr>
          <a:xfrm>
            <a:off x="562273" y="5715687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7F15A-321A-4744-8C5F-BFC8AF320932}"/>
              </a:ext>
            </a:extLst>
          </p:cNvPr>
          <p:cNvSpPr txBox="1"/>
          <p:nvPr/>
        </p:nvSpPr>
        <p:spPr>
          <a:xfrm>
            <a:off x="577756" y="4570329"/>
            <a:ext cx="11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Row 2</a:t>
            </a:r>
          </a:p>
        </p:txBody>
      </p:sp>
    </p:spTree>
    <p:extLst>
      <p:ext uri="{BB962C8B-B14F-4D97-AF65-F5344CB8AC3E}">
        <p14:creationId xmlns:p14="http://schemas.microsoft.com/office/powerpoint/2010/main" val="3254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C 2.08333E-6 0.22616 -0.05287 0.39421 -0.078 0.39074 C -0.10326 0.38681 -0.14857 0.20671 -0.14857 -0.01898 C -0.14857 -0.24583 -0.1168 -0.42847 -0.078 -0.42847 C -0.03919 -0.42847 -0.00768 -0.24583 -0.00026 -0.00579 " pathEditMode="relative" rAng="5400000" ptsTypes="AAAAA">
                                      <p:cBhvr>
                                        <p:cTn id="12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-18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C 1.875E-6 0.22639 -0.05378 0.22477 -0.07904 0.22153 C -0.10404 0.2176 -0.14688 -0.03125 -0.14675 -0.1662 C -0.14636 -0.30139 -0.16094 -0.58935 -0.078 -0.58865 C 0.01588 -0.58541 -0.00742 -0.2456 -0.00026 -0.00555 " pathEditMode="relative" rAng="5400000" ptsTypes="AAAAA">
                                      <p:cBhvr>
                                        <p:cTn id="14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555 C -0.00417 0.06458 -0.04961 0.0662 -0.07474 0.06319 C -0.09974 0.05926 -0.1461 -0.02547 -0.14623 -0.16065 C -0.14623 -0.29561 -0.15808 -0.74815 -0.07513 -0.74746 C 0.01849 -0.74398 -0.00703 -0.24005 3.125E-6 3.33333E-6 " pathEditMode="relative" rAng="5400000" ptsTypes="AAAAA">
                                      <p:cBhvr>
                                        <p:cTn id="16" dur="4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79 C -0.00026 0.23194 0.04323 0.4 0.0638 0.39653 C 0.08463 0.39259 0.12174 0.2125 0.12174 -0.0132 C 0.12174 -0.24005 0.0957 -0.42269 0.0638 -0.42269 C 0.03203 -0.42269 0.00612 -0.24005 2.29167E-6 1.48148E-6 " pathEditMode="relative" rAng="5400000" ptsTypes="AAAAA">
                                      <p:cBhvr>
                                        <p:cTn id="18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8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55 C -0.00026 0.23194 0.04479 0.23032 0.06601 0.22708 C 0.08698 0.22315 0.12278 -0.0257 0.12265 -0.16065 C 0.12239 -0.29584 0.13463 -0.5838 0.0651 -0.5831 C -0.01354 -0.57986 0.00599 -0.24005 2.29167E-6 1.85185E-6 " pathEditMode="relative" rAng="5400000" ptsTypes="AAAAA">
                                      <p:cBhvr>
                                        <p:cTn id="2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C 0.0039 0.05903 0.04336 0.06065 0.0651 0.05764 C 0.08672 0.0537 0.12695 -0.03125 0.12708 -0.16621 C 0.12708 -0.30116 0.13737 -0.75371 0.06549 -0.75301 C -0.01576 -0.74954 0.00638 -0.24607 0.00026 -0.00579 " pathEditMode="relative" rAng="5400000" ptsTypes="AAAAA">
                                      <p:cBhvr>
                                        <p:cTn id="22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1" grpId="0"/>
      <p:bldP spid="22" grpId="0"/>
      <p:bldP spid="14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ard facepalm HD">
            <a:extLst>
              <a:ext uri="{FF2B5EF4-FFF2-40B4-BE49-F238E27FC236}">
                <a16:creationId xmlns:a16="http://schemas.microsoft.com/office/drawing/2014/main" id="{2352E3E1-C509-46BE-9114-FC1C3CC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7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BC9-05BA-4B84-A16F-11A9EC5A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2 - Fixed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EED1-1F24-4049-A788-018980FDD7B7}"/>
              </a:ext>
            </a:extLst>
          </p:cNvPr>
          <p:cNvSpPr/>
          <p:nvPr/>
        </p:nvSpPr>
        <p:spPr>
          <a:xfrm>
            <a:off x="1018307" y="2727882"/>
            <a:ext cx="96095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Measure 2 =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SUMX(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Dancers,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CALCULATE(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	SUM(Dancers[Value 1])*SUM(Dancers[Value 2])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	)</a:t>
            </a:r>
          </a:p>
          <a:p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43A0-7FAD-4104-B74B-9C6B99D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all different!</a:t>
            </a:r>
          </a:p>
        </p:txBody>
      </p:sp>
      <p:pic>
        <p:nvPicPr>
          <p:cNvPr id="7170" name="Picture 2" descr="The movie was filmed in Tunisia, using the stage of Jeffirelliâs âJesus of Nazarethâ (photo)">
            <a:extLst>
              <a:ext uri="{FF2B5EF4-FFF2-40B4-BE49-F238E27FC236}">
                <a16:creationId xmlns:a16="http://schemas.microsoft.com/office/drawing/2014/main" id="{1CE7F420-183E-4105-B716-B416EA86E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95028"/>
            <a:ext cx="676644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2B1DA-EA18-41E3-AD51-A592126DE7E7}"/>
              </a:ext>
            </a:extLst>
          </p:cNvPr>
          <p:cNvGrpSpPr/>
          <p:nvPr/>
        </p:nvGrpSpPr>
        <p:grpSpPr>
          <a:xfrm>
            <a:off x="7962405" y="2985812"/>
            <a:ext cx="3324045" cy="2035834"/>
            <a:chOff x="7962405" y="2985812"/>
            <a:chExt cx="3324045" cy="2035834"/>
          </a:xfrm>
        </p:grpSpPr>
        <p:sp>
          <p:nvSpPr>
            <p:cNvPr id="3" name="Speech Bubble: Oval 2">
              <a:extLst>
                <a:ext uri="{FF2B5EF4-FFF2-40B4-BE49-F238E27FC236}">
                  <a16:creationId xmlns:a16="http://schemas.microsoft.com/office/drawing/2014/main" id="{2F4802B4-4D39-48AC-BCAB-A702D0DA79EF}"/>
                </a:ext>
              </a:extLst>
            </p:cNvPr>
            <p:cNvSpPr/>
            <p:nvPr/>
          </p:nvSpPr>
          <p:spPr>
            <a:xfrm>
              <a:off x="7962405" y="2985812"/>
              <a:ext cx="3324045" cy="2035834"/>
            </a:xfrm>
            <a:prstGeom prst="wedgeEllipseCallout">
              <a:avLst>
                <a:gd name="adj1" fmla="val -112481"/>
                <a:gd name="adj2" fmla="val 3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BD41FA-8483-4599-8242-BDA7532B67DC}"/>
                </a:ext>
              </a:extLst>
            </p:cNvPr>
            <p:cNvSpPr txBox="1">
              <a:spLocks/>
            </p:cNvSpPr>
            <p:nvPr/>
          </p:nvSpPr>
          <p:spPr>
            <a:xfrm>
              <a:off x="8513718" y="3429000"/>
              <a:ext cx="222141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I’m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DCE7-A710-471A-BC79-8D18564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 – Part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15E2A5-01C4-47AB-9672-68CA735A2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915038"/>
              </p:ext>
            </p:extLst>
          </p:nvPr>
        </p:nvGraphicFramePr>
        <p:xfrm>
          <a:off x="729132" y="2303043"/>
          <a:ext cx="105536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275463993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1885875415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661149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2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Olivia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28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9BF29-3896-478F-A5AB-1C29F6B0A2A5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</p:spTree>
    <p:extLst>
      <p:ext uri="{BB962C8B-B14F-4D97-AF65-F5344CB8AC3E}">
        <p14:creationId xmlns:p14="http://schemas.microsoft.com/office/powerpoint/2010/main" val="16236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5231 C -0.01706 0.22176 -0.06628 0.20625 -0.08659 0.20764 C -0.11159 0.20347 -0.15443 -0.04514 -0.1543 -0.1801 C -0.15391 -0.31528 -0.16849 -0.60324 -0.08555 -0.60255 C 0.00859 -0.59931 -0.01498 -0.25949 -0.00769 -0.01968 L -0.00026 -0.0007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3126" y="3286071"/>
            <a:ext cx="610580" cy="940292"/>
          </a:xfrm>
          <a:prstGeom prst="rect">
            <a:avLst/>
          </a:prstGeom>
          <a:effectLst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14372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52956" y="3289708"/>
            <a:ext cx="610580" cy="940292"/>
          </a:xfrm>
          <a:prstGeom prst="rect">
            <a:avLst/>
          </a:prstGeom>
          <a:effectLst/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4399215" y="5393572"/>
            <a:ext cx="610580" cy="10135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E80B9-76C5-4907-93DD-F3570271D1C7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1D48D-FB17-4642-9D63-1E42B7D9D71F}"/>
              </a:ext>
            </a:extLst>
          </p:cNvPr>
          <p:cNvSpPr txBox="1"/>
          <p:nvPr/>
        </p:nvSpPr>
        <p:spPr>
          <a:xfrm>
            <a:off x="892108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8ABEB-3FDF-4FD3-BF10-082FCB618B92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072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29884 C -0.05052 0.40115 -0.06042 0.38101 -0.08555 0.37754 C -0.11068 0.37361 -0.15612 0.19351 -0.15612 -0.03218 C -0.15612 -0.25903 -0.12422 -0.44121 -0.08555 -0.44121 C -0.04661 -0.44121 -0.0151 -0.25903 -0.00755 -0.01899 L -0.00013 -0.00024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3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00403 -0.1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7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875E-6 -0.162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31134 C 0.00365 0.32801 0.0362 0.38009 0.05678 0.37685 C 0.07774 0.37268 0.11459 0.19282 0.11459 -0.03287 C 0.11459 -0.25972 0.08868 -0.44167 0.05678 -0.44167 C 0.02526 -0.44167 -0.00091 -0.25972 -0.00703 -0.01968 L 0.00013 -0.000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3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377 -0.14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1.25E-6 -0.1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4E58E4-77AE-4322-A5D7-AE68F68D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A773DF-4FED-4257-9361-6D184BB1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8880" y="1651053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6FFBCC-8167-477B-8A4C-8764A0E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9795" y="165533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53A9019-8B3F-488E-8008-97CC596D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372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15F54E8-1507-4B59-A657-7EC65103D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4372" y="5431111"/>
            <a:ext cx="610580" cy="938484"/>
          </a:xfrm>
          <a:prstGeom prst="rect">
            <a:avLst/>
          </a:prstGeom>
          <a:effectLst/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57AA48-B370-4DFE-8C7A-06E6A4A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3174474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74413B-CA5B-4F46-80BD-5F567B03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9215" y="4283189"/>
            <a:ext cx="610580" cy="101409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A84A20C-D1D4-4DD2-ACA1-06E84DC9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399215" y="5431111"/>
            <a:ext cx="610580" cy="93848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322124-F1C6-4705-85B9-CA484000C329}"/>
              </a:ext>
            </a:extLst>
          </p:cNvPr>
          <p:cNvSpPr txBox="1"/>
          <p:nvPr/>
        </p:nvSpPr>
        <p:spPr>
          <a:xfrm>
            <a:off x="6801135" y="1221904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(2+2) x (1+1)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199F7-CA96-45B1-B6C4-8A8BE80B125C}"/>
              </a:ext>
            </a:extLst>
          </p:cNvPr>
          <p:cNvSpPr txBox="1"/>
          <p:nvPr/>
        </p:nvSpPr>
        <p:spPr>
          <a:xfrm>
            <a:off x="3265862" y="6407400"/>
            <a:ext cx="21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Value 1 - Value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B9864-E45A-422C-B65F-A33F747B521F}"/>
              </a:ext>
            </a:extLst>
          </p:cNvPr>
          <p:cNvSpPr txBox="1"/>
          <p:nvPr/>
        </p:nvSpPr>
        <p:spPr>
          <a:xfrm>
            <a:off x="6801135" y="1974376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+(2) x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F806-FB80-4D5A-A048-18D73BAF065B}"/>
              </a:ext>
            </a:extLst>
          </p:cNvPr>
          <p:cNvSpPr txBox="1"/>
          <p:nvPr/>
        </p:nvSpPr>
        <p:spPr>
          <a:xfrm>
            <a:off x="6801135" y="2665147"/>
            <a:ext cx="4558352" cy="752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GB" sz="3600" b="1" dirty="0"/>
              <a:t>+(2+2) x (1+1)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06BD-1E3E-4C17-8070-BF4B862558ED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E0E4C-B8F8-409D-81C7-640D75097B3E}"/>
              </a:ext>
            </a:extLst>
          </p:cNvPr>
          <p:cNvSpPr txBox="1"/>
          <p:nvPr/>
        </p:nvSpPr>
        <p:spPr>
          <a:xfrm>
            <a:off x="8947757" y="464628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=18</a:t>
            </a:r>
          </a:p>
        </p:txBody>
      </p:sp>
    </p:spTree>
    <p:extLst>
      <p:ext uri="{BB962C8B-B14F-4D97-AF65-F5344CB8AC3E}">
        <p14:creationId xmlns:p14="http://schemas.microsoft.com/office/powerpoint/2010/main" val="224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6134 C -0.00013 0.38773 -0.0569 0.38657 -0.08203 0.3831 C -0.10716 0.37917 -0.15261 0.19907 -0.15261 -0.02662 C -0.15261 -0.25347 -0.1207 -0.43611 -0.08203 -0.43611 C -0.0431 -0.43611 -0.01159 -0.25347 -0.00417 -0.01343 L 0.00338 0.00532 " pathEditMode="relative" rAng="5400000" ptsTypes="AAAAAA">
                                      <p:cBhvr>
                                        <p:cTn id="6" dur="4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2708 C -0.00222 0.20949 -0.06628 0.20625 -0.08659 0.20764 C -0.11159 0.20347 -0.15443 -0.04514 -0.1543 -0.18009 C -0.15391 -0.31528 -0.16849 -0.60324 -0.08555 -0.60255 C 0.00859 -0.59931 -0.01498 -0.25949 -0.00768 -0.01968 L -0.00026 -0.00069 " pathEditMode="relative" rAng="5400000" ptsTypes="AAAAAA">
                                      <p:cBhvr>
                                        <p:cTn id="8" dur="4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-324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352 -0.32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63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6828 C -0.00326 0.26296 0.03984 0.39282 0.06067 0.38958 C 0.08151 0.38564 0.1181 0.20555 0.1181 -0.02061 C 0.1181 -0.24653 0.09258 -0.42778 0.06067 -0.42778 C 0.02877 -0.42778 0.00299 -0.24653 -0.00352 -0.00672 C -0.00104 -0.00047 -0.00326 -0.00672 -0.00052 -0.00047 " pathEditMode="relative" rAng="5400000" ptsTypes="AAAAAA">
                                      <p:cBhvr>
                                        <p:cTn id="12" dur="4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8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544 C -0.00105 0.38079 0.03776 0.21158 0.05898 0.20833 C 0.07994 0.2044 0.11575 -0.04444 0.11562 -0.1794 C 0.11536 -0.31458 0.1276 -0.60255 0.05807 -0.60185 C -0.02084 -0.59861 -0.00105 -0.2588 -0.0073 -0.01875 C -0.00482 -0.0125 -0.00235 -0.00625 4.58333E-6 -1.11111E-6 " pathEditMode="relative" rAng="5400000" ptsTypes="AAAAAA">
                                      <p:cBhvr>
                                        <p:cTn id="14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-3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351 -0.32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23D-06C4-434E-8F49-624F184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7F86-79AD-494E-98A4-1F9F755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92" y="3039797"/>
            <a:ext cx="11366416" cy="202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CALCULATE ( &lt;Expression&gt; [, &lt;Filter&gt; [, &lt;Filter&gt; [, … ] ] ] )</a:t>
            </a:r>
          </a:p>
        </p:txBody>
      </p:sp>
    </p:spTree>
    <p:extLst>
      <p:ext uri="{BB962C8B-B14F-4D97-AF65-F5344CB8AC3E}">
        <p14:creationId xmlns:p14="http://schemas.microsoft.com/office/powerpoint/2010/main" val="2947911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B6C4-CDD6-47B9-A9F4-CADC2A79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2A63-DB50-4DC1-96C8-621A5A1B6983}"/>
              </a:ext>
            </a:extLst>
          </p:cNvPr>
          <p:cNvSpPr/>
          <p:nvPr/>
        </p:nvSpPr>
        <p:spPr>
          <a:xfrm>
            <a:off x="413800" y="3756127"/>
            <a:ext cx="79671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'Sales By Year'[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44939-CF27-49E1-BE1F-3161CF3DAB35}"/>
              </a:ext>
            </a:extLst>
          </p:cNvPr>
          <p:cNvSpPr/>
          <p:nvPr/>
        </p:nvSpPr>
        <p:spPr>
          <a:xfrm>
            <a:off x="468302" y="2653525"/>
            <a:ext cx="9451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Total Sales = SUM('Sales By Year'[Sales])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2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B937-608C-46FA-B376-129BACC5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5BC8-8FB7-4F17-A3FE-11C6F0C46D08}"/>
              </a:ext>
            </a:extLst>
          </p:cNvPr>
          <p:cNvSpPr txBox="1"/>
          <p:nvPr/>
        </p:nvSpPr>
        <p:spPr>
          <a:xfrm>
            <a:off x="1447800" y="2659559"/>
            <a:ext cx="5607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Daddy is funny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F422A-D266-4728-B189-621B039F0CF5}"/>
              </a:ext>
            </a:extLst>
          </p:cNvPr>
          <p:cNvSpPr txBox="1"/>
          <p:nvPr/>
        </p:nvSpPr>
        <p:spPr>
          <a:xfrm>
            <a:off x="4083050" y="3732709"/>
            <a:ext cx="6026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…but his jokes aren’t</a:t>
            </a:r>
          </a:p>
        </p:txBody>
      </p:sp>
    </p:spTree>
    <p:extLst>
      <p:ext uri="{BB962C8B-B14F-4D97-AF65-F5344CB8AC3E}">
        <p14:creationId xmlns:p14="http://schemas.microsoft.com/office/powerpoint/2010/main" val="2665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615557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C20A-BDBA-4F5F-A2CF-171025DD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'Sales By Year'[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Colour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"Red"</a:t>
            </a:r>
          </a:p>
        </p:txBody>
      </p:sp>
      <p:pic>
        <p:nvPicPr>
          <p:cNvPr id="6146" name="Picture 2" descr="Image may contain: one or more people, people sitting and indoor">
            <a:extLst>
              <a:ext uri="{FF2B5EF4-FFF2-40B4-BE49-F238E27FC236}">
                <a16:creationId xmlns:a16="http://schemas.microsoft.com/office/drawing/2014/main" id="{17BC1429-FFF5-43C6-848E-C885357302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12" y="2222500"/>
            <a:ext cx="6494576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Expanded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516745" y="2871382"/>
            <a:ext cx="79671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'Sales By Year'[</a:t>
            </a:r>
            <a:r>
              <a:rPr lang="en-US" sz="3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E89FA-2000-480C-A43B-66E009E1BB72}"/>
              </a:ext>
            </a:extLst>
          </p:cNvPr>
          <p:cNvSpPr/>
          <p:nvPr/>
        </p:nvSpPr>
        <p:spPr>
          <a:xfrm>
            <a:off x="516745" y="2871382"/>
            <a:ext cx="88634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ALL('Sales By Year'[</a:t>
            </a:r>
            <a:r>
              <a:rPr lang="en-US" sz="3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3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E26-18E8-472A-BDB3-16882C29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F640ABE-4DCB-4F5C-8549-E81232582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2222500"/>
            <a:ext cx="5086661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84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'Distracted Boyfriend' Meme Photographer Explains All">
            <a:extLst>
              <a:ext uri="{FF2B5EF4-FFF2-40B4-BE49-F238E27FC236}">
                <a16:creationId xmlns:a16="http://schemas.microsoft.com/office/drawing/2014/main" id="{B3943B38-4963-489A-A9CD-31F28C1AE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17CBF-5FF6-4C7F-9BA1-EB499BCD9481}"/>
              </a:ext>
            </a:extLst>
          </p:cNvPr>
          <p:cNvSpPr/>
          <p:nvPr/>
        </p:nvSpPr>
        <p:spPr>
          <a:xfrm>
            <a:off x="5628387" y="3972606"/>
            <a:ext cx="3129406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6F91C-5A1E-4741-9D2D-D7C103E13613}"/>
              </a:ext>
            </a:extLst>
          </p:cNvPr>
          <p:cNvSpPr/>
          <p:nvPr/>
        </p:nvSpPr>
        <p:spPr>
          <a:xfrm>
            <a:off x="2015277" y="5204112"/>
            <a:ext cx="3129406" cy="144655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Filter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B6D68-EDCE-4534-8FFF-4F5738EF403A}"/>
              </a:ext>
            </a:extLst>
          </p:cNvPr>
          <p:cNvSpPr/>
          <p:nvPr/>
        </p:nvSpPr>
        <p:spPr>
          <a:xfrm>
            <a:off x="8824056" y="51798"/>
            <a:ext cx="3012028" cy="212365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Original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382857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586595" y="2122082"/>
            <a:ext cx="961150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2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SUM('Sales By Year'[Sales]),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FILTER(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VALUES('Sales By Year'[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	'Sales By Year'[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 = "Red"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05ED-48B2-48A9-B2CD-49104309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8734B-B95E-4D7C-8878-86D4E5A15231}"/>
              </a:ext>
            </a:extLst>
          </p:cNvPr>
          <p:cNvSpPr/>
          <p:nvPr/>
        </p:nvSpPr>
        <p:spPr>
          <a:xfrm>
            <a:off x="573895" y="2718982"/>
            <a:ext cx="111545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Red Sales 3 =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SUM('Sales By Year'[Sales]),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KEEPFILTERS('Sales By Year'[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Colour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 = "Red")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2979-5687-41A4-BE03-CA2E34F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AA9A-8C2B-4618-9248-F4AEF01C7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Filter Context</a:t>
            </a:r>
          </a:p>
          <a:p>
            <a:r>
              <a:rPr lang="en-GB" sz="3600" dirty="0"/>
              <a:t>Row Context</a:t>
            </a:r>
          </a:p>
          <a:p>
            <a:r>
              <a:rPr lang="en-GB" sz="3600" dirty="0"/>
              <a:t>Calculate and Context Transition</a:t>
            </a:r>
          </a:p>
          <a:p>
            <a:r>
              <a:rPr lang="en-GB" sz="3600" dirty="0"/>
              <a:t>Calculate and 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23651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054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40E-2BC1-450D-9435-04BE758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Influencers</a:t>
            </a:r>
          </a:p>
        </p:txBody>
      </p:sp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3869ED05-5D03-476B-BCBB-B2889CB79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1028" y="2386692"/>
            <a:ext cx="7561943" cy="42535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BF239-1986-4F36-9BAA-5A2F39B3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6" y="2807538"/>
            <a:ext cx="5123667" cy="28820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5EF66-98AB-4A12-885F-58ED0E9E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18897" y="5373730"/>
            <a:ext cx="1674132" cy="1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6BD-DB31-4CD4-82AD-2128464B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35534-B004-4B37-9D4D-9D6AAF26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59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63F-F81A-4903-8ADE-8D229F01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E8B890-42A9-46D3-AE32-02C8E3424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5199" r="5909" b="12472"/>
          <a:stretch/>
        </p:blipFill>
        <p:spPr bwMode="auto">
          <a:xfrm>
            <a:off x="3804472" y="2179398"/>
            <a:ext cx="4150333" cy="41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3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8581-B4B9-489B-B97A-D0002C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0225"/>
            <a:ext cx="4025900" cy="1628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Learning DAX</a:t>
            </a:r>
            <a:br>
              <a:rPr lang="en-US" sz="4400" dirty="0"/>
            </a:br>
            <a:r>
              <a:rPr lang="en-US" sz="4400" dirty="0"/>
              <a:t>Stage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35F60-FE5F-4BC6-A7B3-EC4F408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50448"/>
            <a:ext cx="6268062" cy="41839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30B9-E49A-474E-83CC-A14FC217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Dax – Stage 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862132-EF89-4B18-B110-1DED24EA47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10" y="2269879"/>
            <a:ext cx="6587253" cy="439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C863968-9FCB-4AC2-AF70-BD700C3B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4A41C-9E13-40BB-A089-8BD950A8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03" y="238564"/>
            <a:ext cx="3865162" cy="14187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Shih-Tzu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E03FB-DEF1-458A-96AD-D19572640A00}"/>
              </a:ext>
            </a:extLst>
          </p:cNvPr>
          <p:cNvSpPr/>
          <p:nvPr/>
        </p:nvSpPr>
        <p:spPr>
          <a:xfrm>
            <a:off x="9688181" y="6532018"/>
            <a:ext cx="2376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1200" dirty="0">
                <a:solidFill>
                  <a:srgbClr val="767676"/>
                </a:solidFill>
                <a:latin typeface="-apple-system"/>
                <a:hlinkClick r:id="rId4"/>
              </a:rPr>
              <a:t>Edson Torres</a:t>
            </a:r>
            <a:r>
              <a:rPr lang="en-US" sz="12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200" dirty="0" err="1">
                <a:solidFill>
                  <a:srgbClr val="767676"/>
                </a:solidFill>
                <a:latin typeface="-apple-system"/>
                <a:hlinkClick r:id="rId5"/>
              </a:rPr>
              <a:t>Unsplash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328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E96646-423E-4354-94C2-1A28227BF075}">
  <ds:schemaRefs>
    <ds:schemaRef ds:uri="16c05727-aa75-4e4a-9b5f-8a80a1165891"/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Widescreen</PresentationFormat>
  <Paragraphs>227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-apple-system</vt:lpstr>
      <vt:lpstr>Calibri</vt:lpstr>
      <vt:lpstr>Century Gothic</vt:lpstr>
      <vt:lpstr>Consolas</vt:lpstr>
      <vt:lpstr>Wingdings 2</vt:lpstr>
      <vt:lpstr>Quotable</vt:lpstr>
      <vt:lpstr>DAX Explained Through Dance, Memes and Dad Jokes</vt:lpstr>
      <vt:lpstr>About Me</vt:lpstr>
      <vt:lpstr>Dance</vt:lpstr>
      <vt:lpstr>Dad</vt:lpstr>
      <vt:lpstr>Memes</vt:lpstr>
      <vt:lpstr>What?!</vt:lpstr>
      <vt:lpstr>Learning DAX Stage 1</vt:lpstr>
      <vt:lpstr>Learning Dax – Stage 2</vt:lpstr>
      <vt:lpstr>Shih-Tzu</vt:lpstr>
      <vt:lpstr>A Simple Calculation</vt:lpstr>
      <vt:lpstr>Level 1</vt:lpstr>
      <vt:lpstr>Level 2</vt:lpstr>
      <vt:lpstr>Level 3</vt:lpstr>
      <vt:lpstr>Level 4</vt:lpstr>
      <vt:lpstr>Level 5</vt:lpstr>
      <vt:lpstr>Filter Context</vt:lpstr>
      <vt:lpstr>Example 1</vt:lpstr>
      <vt:lpstr>Example 1</vt:lpstr>
      <vt:lpstr>Introducing SUMX</vt:lpstr>
      <vt:lpstr>Row Context</vt:lpstr>
      <vt:lpstr>Dance 1</vt:lpstr>
      <vt:lpstr>Dance 1</vt:lpstr>
      <vt:lpstr>Dance 1</vt:lpstr>
      <vt:lpstr>Example 2</vt:lpstr>
      <vt:lpstr>Guess The Result</vt:lpstr>
      <vt:lpstr>The Answer</vt:lpstr>
      <vt:lpstr>An Explanation</vt:lpstr>
      <vt:lpstr>PowerPoint Presentation</vt:lpstr>
      <vt:lpstr>PowerPoint Presentation</vt:lpstr>
      <vt:lpstr>PowerPoint Presentation</vt:lpstr>
      <vt:lpstr>PowerPoint Presentation</vt:lpstr>
      <vt:lpstr>Example 2 - Fixed</vt:lpstr>
      <vt:lpstr>We’re all different!</vt:lpstr>
      <vt:lpstr>Example 2 – Part 2</vt:lpstr>
      <vt:lpstr>PowerPoint Presentation</vt:lpstr>
      <vt:lpstr>PowerPoint Presentation</vt:lpstr>
      <vt:lpstr>PowerPoint Presentation</vt:lpstr>
      <vt:lpstr>Calculate</vt:lpstr>
      <vt:lpstr>Calculate Example</vt:lpstr>
      <vt:lpstr>PowerPoint Presentation</vt:lpstr>
      <vt:lpstr>'Sales By Year'[Colour] = "Red"</vt:lpstr>
      <vt:lpstr>Calculate Expanded</vt:lpstr>
      <vt:lpstr>ALL</vt:lpstr>
      <vt:lpstr>PowerPoint Presentation</vt:lpstr>
      <vt:lpstr>Values</vt:lpstr>
      <vt:lpstr>Keep Filters</vt:lpstr>
      <vt:lpstr>Key Points</vt:lpstr>
      <vt:lpstr>PowerPoint Presentation</vt:lpstr>
      <vt:lpstr>Key Influencers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2019-09-10T19:18:30Z</dcterms:created>
  <dcterms:modified xsi:type="dcterms:W3CDTF">2019-09-14T21:28:51Z</dcterms:modified>
</cp:coreProperties>
</file>